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gif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579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677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97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12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393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470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43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506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794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94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2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9/25/2022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FA88D0-E295-4CF3-934C-6423EACEB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1E9078-7B6D-B2FE-FA62-4C4361A5DA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8000"/>
                    </a14:imgEffect>
                  </a14:imgLayer>
                </a14:imgProps>
              </a:ext>
            </a:extLst>
          </a:blip>
          <a:srcRect t="6474" r="-1" b="923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8D45CCD-4283-0F96-3965-27CAEBEEFA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732031"/>
            <a:ext cx="11345606" cy="3692484"/>
          </a:xfrm>
        </p:spPr>
        <p:txBody>
          <a:bodyPr anchor="t">
            <a:noAutofit/>
          </a:bodyPr>
          <a:lstStyle/>
          <a:p>
            <a:r>
              <a:rPr lang="en-US" sz="7200" dirty="0">
                <a:solidFill>
                  <a:schemeClr val="accent2">
                    <a:lumMod val="40000"/>
                    <a:lumOff val="60000"/>
                  </a:schemeClr>
                </a:solidFill>
                <a:latin typeface="Oswald SemiBold" panose="00000700000000000000" pitchFamily="2" charset="0"/>
              </a:rPr>
              <a:t>A GENERATIVE APPROACH FOR FACIAL EXPRESSION DATA AUGMENTATION</a:t>
            </a:r>
            <a:endParaRPr lang="it-IT" sz="7200" dirty="0">
              <a:solidFill>
                <a:schemeClr val="accent2">
                  <a:lumMod val="40000"/>
                  <a:lumOff val="60000"/>
                </a:schemeClr>
              </a:solidFill>
              <a:latin typeface="Oswald SemiBold" panose="00000700000000000000" pitchFamily="2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5E2BC8A-4650-4725-A759-B18162C7F9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6565" y="4201721"/>
            <a:ext cx="4986084" cy="1949813"/>
          </a:xfrm>
        </p:spPr>
        <p:txBody>
          <a:bodyPr anchor="b">
            <a:normAutofit/>
          </a:bodyPr>
          <a:lstStyle/>
          <a:p>
            <a:pPr algn="r"/>
            <a:r>
              <a:rPr lang="it-IT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Azzoni Francesco</a:t>
            </a:r>
          </a:p>
          <a:p>
            <a:pPr algn="r"/>
            <a:r>
              <a:rPr lang="it-IT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Fasana Corrado</a:t>
            </a:r>
          </a:p>
          <a:p>
            <a:pPr algn="r"/>
            <a:r>
              <a:rPr lang="it-IT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Pasini Samuele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A951A63-1CE5-1E5D-E6CA-4ADD04EA150B}"/>
              </a:ext>
            </a:extLst>
          </p:cNvPr>
          <p:cNvSpPr txBox="1"/>
          <p:nvPr/>
        </p:nvSpPr>
        <p:spPr>
          <a:xfrm>
            <a:off x="561443" y="4193682"/>
            <a:ext cx="7348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tx2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Advanced Deep Learning Models and Methods</a:t>
            </a:r>
          </a:p>
        </p:txBody>
      </p:sp>
    </p:spTree>
    <p:extLst>
      <p:ext uri="{BB962C8B-B14F-4D97-AF65-F5344CB8AC3E}">
        <p14:creationId xmlns:p14="http://schemas.microsoft.com/office/powerpoint/2010/main" val="3331878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C759544A-D157-748B-EB0F-FF1DB5316169}"/>
              </a:ext>
            </a:extLst>
          </p:cNvPr>
          <p:cNvSpPr/>
          <p:nvPr/>
        </p:nvSpPr>
        <p:spPr>
          <a:xfrm>
            <a:off x="1" y="0"/>
            <a:ext cx="3805084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2">
                  <a:lumMod val="50000"/>
                </a:schemeClr>
              </a:gs>
              <a:gs pos="83000">
                <a:schemeClr val="accent2">
                  <a:lumMod val="50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C6531ACB-5784-8855-4168-A3611E4DFB06}"/>
              </a:ext>
            </a:extLst>
          </p:cNvPr>
          <p:cNvSpPr txBox="1">
            <a:spLocks/>
          </p:cNvSpPr>
          <p:nvPr/>
        </p:nvSpPr>
        <p:spPr>
          <a:xfrm>
            <a:off x="108155" y="2265863"/>
            <a:ext cx="3961581" cy="36924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Oswald SemiBold" panose="00000700000000000000" pitchFamily="2" charset="0"/>
              </a:rPr>
              <a:t>TABLE OF CONTENTS</a:t>
            </a:r>
            <a:endParaRPr lang="it-IT" dirty="0">
              <a:solidFill>
                <a:schemeClr val="accent2">
                  <a:lumMod val="40000"/>
                  <a:lumOff val="60000"/>
                </a:schemeClr>
              </a:solidFill>
              <a:latin typeface="Oswald SemiBold" panose="00000700000000000000" pitchFamily="2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83E464E-0FE7-A860-239A-1B58A0614FB7}"/>
              </a:ext>
            </a:extLst>
          </p:cNvPr>
          <p:cNvSpPr txBox="1"/>
          <p:nvPr/>
        </p:nvSpPr>
        <p:spPr>
          <a:xfrm>
            <a:off x="4745018" y="2536448"/>
            <a:ext cx="6248400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285750" defTabSz="914400">
              <a:spcBef>
                <a:spcPts val="0"/>
              </a:spcBef>
              <a:spcAft>
                <a:spcPts val="600"/>
              </a:spcAft>
              <a:buSzPts val="1800"/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Introduction</a:t>
            </a:r>
          </a:p>
          <a:p>
            <a:pPr marL="514350" lvl="0" indent="-285750" defTabSz="914400">
              <a:spcBef>
                <a:spcPts val="0"/>
              </a:spcBef>
              <a:spcAft>
                <a:spcPts val="600"/>
              </a:spcAft>
              <a:buSzPts val="1800"/>
              <a:buFont typeface="Wingdings" panose="05000000000000000000" pitchFamily="2" charset="2"/>
              <a:buChar char="v"/>
            </a:pPr>
            <a:r>
              <a:rPr lang="en-US" sz="18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CycleGAN</a:t>
            </a:r>
            <a:endParaRPr lang="en-US" sz="1800" dirty="0">
              <a:solidFill>
                <a:schemeClr val="accent2">
                  <a:lumMod val="20000"/>
                  <a:lumOff val="8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14350" lvl="0" indent="-285750" defTabSz="914400">
              <a:spcBef>
                <a:spcPts val="0"/>
              </a:spcBef>
              <a:spcAft>
                <a:spcPts val="600"/>
              </a:spcAft>
              <a:buSzPts val="1800"/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Enhanced </a:t>
            </a:r>
            <a:r>
              <a:rPr lang="en-US" sz="18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CycleGAN</a:t>
            </a: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(</a:t>
            </a:r>
            <a:r>
              <a:rPr lang="en-US" sz="18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ECycleGAN</a:t>
            </a: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)</a:t>
            </a:r>
          </a:p>
          <a:p>
            <a:pPr marL="514350" lvl="0" indent="-285750" defTabSz="914400">
              <a:spcBef>
                <a:spcPts val="0"/>
              </a:spcBef>
              <a:spcAft>
                <a:spcPts val="600"/>
              </a:spcAft>
              <a:buSzPts val="18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Conducted experiments</a:t>
            </a:r>
            <a:endParaRPr lang="en-US" sz="1800" dirty="0">
              <a:solidFill>
                <a:schemeClr val="accent2">
                  <a:lumMod val="20000"/>
                  <a:lumOff val="8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514350" lvl="0" indent="-285750" defTabSz="914400">
              <a:spcBef>
                <a:spcPts val="0"/>
              </a:spcBef>
              <a:spcAft>
                <a:spcPts val="600"/>
              </a:spcAft>
              <a:buSzPts val="1800"/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226575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4D0DAB9-1DE5-FBC8-0F13-C7B869A809C2}"/>
              </a:ext>
            </a:extLst>
          </p:cNvPr>
          <p:cNvSpPr/>
          <p:nvPr/>
        </p:nvSpPr>
        <p:spPr>
          <a:xfrm>
            <a:off x="0" y="6322142"/>
            <a:ext cx="12192000" cy="535858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2">
                  <a:lumMod val="50000"/>
                </a:schemeClr>
              </a:gs>
              <a:gs pos="83000">
                <a:schemeClr val="accent2">
                  <a:lumMod val="50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CE406A0-AB4A-E1F9-9AF9-712071B4BAC3}"/>
              </a:ext>
            </a:extLst>
          </p:cNvPr>
          <p:cNvSpPr txBox="1"/>
          <p:nvPr/>
        </p:nvSpPr>
        <p:spPr>
          <a:xfrm>
            <a:off x="530942" y="867385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>
                <a:solidFill>
                  <a:schemeClr val="accent3">
                    <a:lumMod val="60000"/>
                    <a:lumOff val="40000"/>
                  </a:schemeClr>
                </a:solidFill>
                <a:latin typeface="Oswald SemiBold" panose="00000700000000000000" pitchFamily="2" charset="0"/>
                <a:cs typeface="Poppins" panose="00000500000000000000" pitchFamily="2" charset="0"/>
              </a:rPr>
              <a:t>INTRODUCTION</a:t>
            </a:r>
            <a:endParaRPr lang="it-IT" sz="4800" dirty="0">
              <a:solidFill>
                <a:schemeClr val="accent3">
                  <a:lumMod val="60000"/>
                  <a:lumOff val="40000"/>
                </a:schemeClr>
              </a:solidFill>
              <a:latin typeface="Oswald SemiBold" panose="00000700000000000000" pitchFamily="2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7D07593-1D81-7520-434A-9C8B3D360E28}"/>
              </a:ext>
            </a:extLst>
          </p:cNvPr>
          <p:cNvSpPr txBox="1"/>
          <p:nvPr/>
        </p:nvSpPr>
        <p:spPr>
          <a:xfrm>
            <a:off x="678426" y="2202426"/>
            <a:ext cx="51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1"/>
                </a:solidFill>
              </a:rPr>
              <a:t>Deep Learning (DL) </a:t>
            </a:r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approaches have been widely used in the last years to successfully solve several tasks.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3B11975-02DD-B1DD-E2A7-0681F11A8152}"/>
              </a:ext>
            </a:extLst>
          </p:cNvPr>
          <p:cNvSpPr txBox="1"/>
          <p:nvPr/>
        </p:nvSpPr>
        <p:spPr>
          <a:xfrm>
            <a:off x="6838335" y="2067714"/>
            <a:ext cx="51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However, these approaches are really </a:t>
            </a:r>
            <a:r>
              <a:rPr lang="en-GB" b="1" dirty="0">
                <a:solidFill>
                  <a:schemeClr val="accent1"/>
                </a:solidFill>
              </a:rPr>
              <a:t>data hungry</a:t>
            </a:r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, meaning that they require lots of data to be properly trained and obtain a satisfiable model.</a:t>
            </a:r>
          </a:p>
        </p:txBody>
      </p:sp>
      <p:pic>
        <p:nvPicPr>
          <p:cNvPr id="22" name="Elemento grafico 21" descr="Immagine contorno">
            <a:extLst>
              <a:ext uri="{FF2B5EF4-FFF2-40B4-BE49-F238E27FC236}">
                <a16:creationId xmlns:a16="http://schemas.microsoft.com/office/drawing/2014/main" id="{0643FCEA-42A5-E68A-C545-149B3F743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38517" y="3429000"/>
            <a:ext cx="914400" cy="914400"/>
          </a:xfrm>
          <a:prstGeom prst="rect">
            <a:avLst/>
          </a:prstGeom>
        </p:spPr>
      </p:pic>
      <p:pic>
        <p:nvPicPr>
          <p:cNvPr id="23" name="Elemento grafico 22" descr="Immagine contorno">
            <a:extLst>
              <a:ext uri="{FF2B5EF4-FFF2-40B4-BE49-F238E27FC236}">
                <a16:creationId xmlns:a16="http://schemas.microsoft.com/office/drawing/2014/main" id="{237CCDCA-C528-9A66-64A7-4ABEF9DCF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90917" y="3581400"/>
            <a:ext cx="914400" cy="914400"/>
          </a:xfrm>
          <a:prstGeom prst="rect">
            <a:avLst/>
          </a:prstGeom>
        </p:spPr>
      </p:pic>
      <p:pic>
        <p:nvPicPr>
          <p:cNvPr id="24" name="Elemento grafico 23" descr="Immagine contorno">
            <a:extLst>
              <a:ext uri="{FF2B5EF4-FFF2-40B4-BE49-F238E27FC236}">
                <a16:creationId xmlns:a16="http://schemas.microsoft.com/office/drawing/2014/main" id="{7C6F0389-2DEC-B70C-AA21-7A3538EAB4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43317" y="3733800"/>
            <a:ext cx="914400" cy="914400"/>
          </a:xfrm>
          <a:prstGeom prst="rect">
            <a:avLst/>
          </a:prstGeom>
        </p:spPr>
      </p:pic>
      <p:pic>
        <p:nvPicPr>
          <p:cNvPr id="25" name="Elemento grafico 24" descr="Immagine contorno">
            <a:extLst>
              <a:ext uri="{FF2B5EF4-FFF2-40B4-BE49-F238E27FC236}">
                <a16:creationId xmlns:a16="http://schemas.microsoft.com/office/drawing/2014/main" id="{83719EA6-22DD-5567-E307-048D7C2DD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95717" y="3886200"/>
            <a:ext cx="914400" cy="914400"/>
          </a:xfrm>
          <a:prstGeom prst="rect">
            <a:avLst/>
          </a:prstGeom>
        </p:spPr>
      </p:pic>
      <p:pic>
        <p:nvPicPr>
          <p:cNvPr id="26" name="Elemento grafico 25" descr="Immagine contorno">
            <a:extLst>
              <a:ext uri="{FF2B5EF4-FFF2-40B4-BE49-F238E27FC236}">
                <a16:creationId xmlns:a16="http://schemas.microsoft.com/office/drawing/2014/main" id="{CE003EB7-ECC9-B878-3932-E20B1C775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8117" y="4038600"/>
            <a:ext cx="914400" cy="914400"/>
          </a:xfrm>
          <a:prstGeom prst="rect">
            <a:avLst/>
          </a:prstGeom>
        </p:spPr>
      </p:pic>
      <p:pic>
        <p:nvPicPr>
          <p:cNvPr id="27" name="Elemento grafico 26" descr="Immagine contorno">
            <a:extLst>
              <a:ext uri="{FF2B5EF4-FFF2-40B4-BE49-F238E27FC236}">
                <a16:creationId xmlns:a16="http://schemas.microsoft.com/office/drawing/2014/main" id="{A95BE140-9738-586A-6786-0617C32BA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00517" y="4191000"/>
            <a:ext cx="914400" cy="914400"/>
          </a:xfrm>
          <a:prstGeom prst="rect">
            <a:avLst/>
          </a:prstGeom>
        </p:spPr>
      </p:pic>
      <p:pic>
        <p:nvPicPr>
          <p:cNvPr id="28" name="Elemento grafico 27" descr="Immagine contorno">
            <a:extLst>
              <a:ext uri="{FF2B5EF4-FFF2-40B4-BE49-F238E27FC236}">
                <a16:creationId xmlns:a16="http://schemas.microsoft.com/office/drawing/2014/main" id="{FBDCD6F8-7D70-48C6-A6C0-3A0C39E65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52917" y="4343400"/>
            <a:ext cx="914400" cy="914400"/>
          </a:xfrm>
          <a:prstGeom prst="rect">
            <a:avLst/>
          </a:prstGeom>
        </p:spPr>
      </p:pic>
      <p:pic>
        <p:nvPicPr>
          <p:cNvPr id="29" name="Elemento grafico 28" descr="Immagine contorno">
            <a:extLst>
              <a:ext uri="{FF2B5EF4-FFF2-40B4-BE49-F238E27FC236}">
                <a16:creationId xmlns:a16="http://schemas.microsoft.com/office/drawing/2014/main" id="{261450C1-4D75-892C-F88E-8A0046A2B3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05317" y="4495800"/>
            <a:ext cx="914400" cy="914400"/>
          </a:xfrm>
          <a:prstGeom prst="rect">
            <a:avLst/>
          </a:prstGeom>
        </p:spPr>
      </p:pic>
      <p:pic>
        <p:nvPicPr>
          <p:cNvPr id="30" name="Elemento grafico 29" descr="Immagine contorno">
            <a:extLst>
              <a:ext uri="{FF2B5EF4-FFF2-40B4-BE49-F238E27FC236}">
                <a16:creationId xmlns:a16="http://schemas.microsoft.com/office/drawing/2014/main" id="{32C93E5E-E9D3-B09D-F135-699A76569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57717" y="4648200"/>
            <a:ext cx="914400" cy="914400"/>
          </a:xfrm>
          <a:prstGeom prst="rect">
            <a:avLst/>
          </a:prstGeom>
        </p:spPr>
      </p:pic>
      <p:pic>
        <p:nvPicPr>
          <p:cNvPr id="31" name="Elemento grafico 30" descr="Immagine contorno">
            <a:extLst>
              <a:ext uri="{FF2B5EF4-FFF2-40B4-BE49-F238E27FC236}">
                <a16:creationId xmlns:a16="http://schemas.microsoft.com/office/drawing/2014/main" id="{5CFD3E61-33E2-1240-8330-EA9E00519A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10117" y="4800600"/>
            <a:ext cx="914400" cy="91440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D90639C-5545-A75A-0553-6355C3CE78A3}"/>
              </a:ext>
            </a:extLst>
          </p:cNvPr>
          <p:cNvSpPr/>
          <p:nvPr/>
        </p:nvSpPr>
        <p:spPr>
          <a:xfrm>
            <a:off x="5024285" y="3821893"/>
            <a:ext cx="2379406" cy="12003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DL architecture</a:t>
            </a:r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B5C29AA9-B3AD-06E1-4DAF-C215138E8FD1}"/>
              </a:ext>
            </a:extLst>
          </p:cNvPr>
          <p:cNvCxnSpPr/>
          <p:nvPr/>
        </p:nvCxnSpPr>
        <p:spPr>
          <a:xfrm>
            <a:off x="3849330" y="4430815"/>
            <a:ext cx="111104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BE791FB1-92A0-6B77-08C4-0284A830D5E0}"/>
              </a:ext>
            </a:extLst>
          </p:cNvPr>
          <p:cNvCxnSpPr/>
          <p:nvPr/>
        </p:nvCxnSpPr>
        <p:spPr>
          <a:xfrm>
            <a:off x="7531510" y="4422057"/>
            <a:ext cx="111104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190EA50F-2B4A-AF0A-A613-2E80B81E8A7D}"/>
              </a:ext>
            </a:extLst>
          </p:cNvPr>
          <p:cNvSpPr txBox="1"/>
          <p:nvPr/>
        </p:nvSpPr>
        <p:spPr>
          <a:xfrm>
            <a:off x="8801241" y="4124980"/>
            <a:ext cx="1314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</a:t>
            </a:r>
          </a:p>
        </p:txBody>
      </p:sp>
      <p:cxnSp>
        <p:nvCxnSpPr>
          <p:cNvPr id="42" name="Connettore 2 41">
            <a:extLst>
              <a:ext uri="{FF2B5EF4-FFF2-40B4-BE49-F238E27FC236}">
                <a16:creationId xmlns:a16="http://schemas.microsoft.com/office/drawing/2014/main" id="{3F066F73-6FB2-02B7-3915-DDDA84DAB96A}"/>
              </a:ext>
            </a:extLst>
          </p:cNvPr>
          <p:cNvCxnSpPr/>
          <p:nvPr/>
        </p:nvCxnSpPr>
        <p:spPr>
          <a:xfrm flipH="1">
            <a:off x="3269227" y="2958891"/>
            <a:ext cx="3539612" cy="895156"/>
          </a:xfrm>
          <a:prstGeom prst="straightConnector1">
            <a:avLst/>
          </a:prstGeom>
          <a:ln w="31750">
            <a:solidFill>
              <a:srgbClr val="FFC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456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4D0DAB9-1DE5-FBC8-0F13-C7B869A809C2}"/>
              </a:ext>
            </a:extLst>
          </p:cNvPr>
          <p:cNvSpPr/>
          <p:nvPr/>
        </p:nvSpPr>
        <p:spPr>
          <a:xfrm>
            <a:off x="0" y="6322142"/>
            <a:ext cx="12192000" cy="535858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2">
                  <a:lumMod val="50000"/>
                </a:schemeClr>
              </a:gs>
              <a:gs pos="83000">
                <a:schemeClr val="accent2">
                  <a:lumMod val="50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CE406A0-AB4A-E1F9-9AF9-712071B4BAC3}"/>
              </a:ext>
            </a:extLst>
          </p:cNvPr>
          <p:cNvSpPr txBox="1"/>
          <p:nvPr/>
        </p:nvSpPr>
        <p:spPr>
          <a:xfrm>
            <a:off x="393290" y="6681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Oswald SemiBold" panose="00000700000000000000" pitchFamily="2" charset="0"/>
                <a:cs typeface="Poppins" panose="00000500000000000000" pitchFamily="2" charset="0"/>
              </a:rPr>
              <a:t>INTRODUCTION</a:t>
            </a:r>
            <a:endParaRPr lang="it-IT" sz="1400" dirty="0">
              <a:solidFill>
                <a:schemeClr val="accent3">
                  <a:lumMod val="60000"/>
                  <a:lumOff val="40000"/>
                </a:schemeClr>
              </a:solidFill>
              <a:latin typeface="Oswald SemiBold" panose="00000700000000000000" pitchFamily="2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7D07593-1D81-7520-434A-9C8B3D360E28}"/>
              </a:ext>
            </a:extLst>
          </p:cNvPr>
          <p:cNvSpPr txBox="1"/>
          <p:nvPr/>
        </p:nvSpPr>
        <p:spPr>
          <a:xfrm>
            <a:off x="624349" y="894568"/>
            <a:ext cx="51619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What if data is limited?</a:t>
            </a:r>
            <a:endParaRPr lang="en-GB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22" name="Elemento grafico 21" descr="Immagine contorno">
            <a:extLst>
              <a:ext uri="{FF2B5EF4-FFF2-40B4-BE49-F238E27FC236}">
                <a16:creationId xmlns:a16="http://schemas.microsoft.com/office/drawing/2014/main" id="{0643FCEA-42A5-E68A-C545-149B3F743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36730" y="3316960"/>
            <a:ext cx="914400" cy="914400"/>
          </a:xfrm>
          <a:prstGeom prst="rect">
            <a:avLst/>
          </a:prstGeom>
        </p:spPr>
      </p:pic>
      <p:pic>
        <p:nvPicPr>
          <p:cNvPr id="23" name="Elemento grafico 22" descr="Immagine contorno">
            <a:extLst>
              <a:ext uri="{FF2B5EF4-FFF2-40B4-BE49-F238E27FC236}">
                <a16:creationId xmlns:a16="http://schemas.microsoft.com/office/drawing/2014/main" id="{237CCDCA-C528-9A66-64A7-4ABEF9DCF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9130" y="3469360"/>
            <a:ext cx="914400" cy="914400"/>
          </a:xfrm>
          <a:prstGeom prst="rect">
            <a:avLst/>
          </a:prstGeom>
        </p:spPr>
      </p:pic>
      <p:pic>
        <p:nvPicPr>
          <p:cNvPr id="24" name="Elemento grafico 23" descr="Immagine contorno">
            <a:extLst>
              <a:ext uri="{FF2B5EF4-FFF2-40B4-BE49-F238E27FC236}">
                <a16:creationId xmlns:a16="http://schemas.microsoft.com/office/drawing/2014/main" id="{7C6F0389-2DEC-B70C-AA21-7A3538EAB4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41530" y="3621760"/>
            <a:ext cx="914400" cy="914400"/>
          </a:xfrm>
          <a:prstGeom prst="rect">
            <a:avLst/>
          </a:prstGeom>
        </p:spPr>
      </p:pic>
      <p:pic>
        <p:nvPicPr>
          <p:cNvPr id="25" name="Elemento grafico 24" descr="Immagine contorno">
            <a:extLst>
              <a:ext uri="{FF2B5EF4-FFF2-40B4-BE49-F238E27FC236}">
                <a16:creationId xmlns:a16="http://schemas.microsoft.com/office/drawing/2014/main" id="{83719EA6-22DD-5567-E307-048D7C2DD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93930" y="3774160"/>
            <a:ext cx="914400" cy="914400"/>
          </a:xfrm>
          <a:prstGeom prst="rect">
            <a:avLst/>
          </a:prstGeom>
        </p:spPr>
      </p:pic>
      <p:pic>
        <p:nvPicPr>
          <p:cNvPr id="26" name="Elemento grafico 25" descr="Immagine contorno">
            <a:extLst>
              <a:ext uri="{FF2B5EF4-FFF2-40B4-BE49-F238E27FC236}">
                <a16:creationId xmlns:a16="http://schemas.microsoft.com/office/drawing/2014/main" id="{CE003EB7-ECC9-B878-3932-E20B1C775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6330" y="3926560"/>
            <a:ext cx="914400" cy="914400"/>
          </a:xfrm>
          <a:prstGeom prst="rect">
            <a:avLst/>
          </a:prstGeom>
        </p:spPr>
      </p:pic>
      <p:pic>
        <p:nvPicPr>
          <p:cNvPr id="27" name="Elemento grafico 26" descr="Immagine contorno">
            <a:extLst>
              <a:ext uri="{FF2B5EF4-FFF2-40B4-BE49-F238E27FC236}">
                <a16:creationId xmlns:a16="http://schemas.microsoft.com/office/drawing/2014/main" id="{A95BE140-9738-586A-6786-0617C32BA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8730" y="4078960"/>
            <a:ext cx="914400" cy="914400"/>
          </a:xfrm>
          <a:prstGeom prst="rect">
            <a:avLst/>
          </a:prstGeom>
        </p:spPr>
      </p:pic>
      <p:pic>
        <p:nvPicPr>
          <p:cNvPr id="28" name="Elemento grafico 27" descr="Immagine contorno">
            <a:extLst>
              <a:ext uri="{FF2B5EF4-FFF2-40B4-BE49-F238E27FC236}">
                <a16:creationId xmlns:a16="http://schemas.microsoft.com/office/drawing/2014/main" id="{FBDCD6F8-7D70-48C6-A6C0-3A0C39E65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51130" y="4231360"/>
            <a:ext cx="914400" cy="914400"/>
          </a:xfrm>
          <a:prstGeom prst="rect">
            <a:avLst/>
          </a:prstGeom>
        </p:spPr>
      </p:pic>
      <p:pic>
        <p:nvPicPr>
          <p:cNvPr id="29" name="Elemento grafico 28" descr="Immagine contorno">
            <a:extLst>
              <a:ext uri="{FF2B5EF4-FFF2-40B4-BE49-F238E27FC236}">
                <a16:creationId xmlns:a16="http://schemas.microsoft.com/office/drawing/2014/main" id="{261450C1-4D75-892C-F88E-8A0046A2B3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3530" y="4383760"/>
            <a:ext cx="914400" cy="914400"/>
          </a:xfrm>
          <a:prstGeom prst="rect">
            <a:avLst/>
          </a:prstGeom>
        </p:spPr>
      </p:pic>
      <p:pic>
        <p:nvPicPr>
          <p:cNvPr id="30" name="Elemento grafico 29" descr="Immagine contorno">
            <a:extLst>
              <a:ext uri="{FF2B5EF4-FFF2-40B4-BE49-F238E27FC236}">
                <a16:creationId xmlns:a16="http://schemas.microsoft.com/office/drawing/2014/main" id="{32C93E5E-E9D3-B09D-F135-699A76569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5930" y="4536160"/>
            <a:ext cx="914400" cy="914400"/>
          </a:xfrm>
          <a:prstGeom prst="rect">
            <a:avLst/>
          </a:prstGeom>
        </p:spPr>
      </p:pic>
      <p:pic>
        <p:nvPicPr>
          <p:cNvPr id="31" name="Elemento grafico 30" descr="Immagine contorno">
            <a:extLst>
              <a:ext uri="{FF2B5EF4-FFF2-40B4-BE49-F238E27FC236}">
                <a16:creationId xmlns:a16="http://schemas.microsoft.com/office/drawing/2014/main" id="{5CFD3E61-33E2-1240-8330-EA9E00519A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90987" y="4667151"/>
            <a:ext cx="914400" cy="914400"/>
          </a:xfrm>
          <a:prstGeom prst="rect">
            <a:avLst/>
          </a:prstGeom>
        </p:spPr>
      </p:pic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0D90639C-5545-A75A-0553-6355C3CE78A3}"/>
              </a:ext>
            </a:extLst>
          </p:cNvPr>
          <p:cNvSpPr/>
          <p:nvPr/>
        </p:nvSpPr>
        <p:spPr>
          <a:xfrm>
            <a:off x="6822498" y="3709853"/>
            <a:ext cx="2379406" cy="12003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DL architecture</a:t>
            </a:r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B5C29AA9-B3AD-06E1-4DAF-C215138E8FD1}"/>
              </a:ext>
            </a:extLst>
          </p:cNvPr>
          <p:cNvCxnSpPr/>
          <p:nvPr/>
        </p:nvCxnSpPr>
        <p:spPr>
          <a:xfrm>
            <a:off x="5647543" y="4318775"/>
            <a:ext cx="111104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BE791FB1-92A0-6B77-08C4-0284A830D5E0}"/>
              </a:ext>
            </a:extLst>
          </p:cNvPr>
          <p:cNvCxnSpPr/>
          <p:nvPr/>
        </p:nvCxnSpPr>
        <p:spPr>
          <a:xfrm>
            <a:off x="9329723" y="4310017"/>
            <a:ext cx="111104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190EA50F-2B4A-AF0A-A613-2E80B81E8A7D}"/>
              </a:ext>
            </a:extLst>
          </p:cNvPr>
          <p:cNvSpPr txBox="1"/>
          <p:nvPr/>
        </p:nvSpPr>
        <p:spPr>
          <a:xfrm>
            <a:off x="10599454" y="4012940"/>
            <a:ext cx="1314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</a:t>
            </a:r>
          </a:p>
        </p:txBody>
      </p:sp>
      <p:pic>
        <p:nvPicPr>
          <p:cNvPr id="2" name="Elemento grafico 1" descr="Immagine contorno">
            <a:extLst>
              <a:ext uri="{FF2B5EF4-FFF2-40B4-BE49-F238E27FC236}">
                <a16:creationId xmlns:a16="http://schemas.microsoft.com/office/drawing/2014/main" id="{46F3B02A-4DA3-AA61-A6F4-8C25D997BB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1096" y="3676551"/>
            <a:ext cx="914400" cy="914400"/>
          </a:xfrm>
          <a:prstGeom prst="rect">
            <a:avLst/>
          </a:prstGeom>
        </p:spPr>
      </p:pic>
      <p:pic>
        <p:nvPicPr>
          <p:cNvPr id="3" name="Elemento grafico 2" descr="Immagine contorno">
            <a:extLst>
              <a:ext uri="{FF2B5EF4-FFF2-40B4-BE49-F238E27FC236}">
                <a16:creationId xmlns:a16="http://schemas.microsoft.com/office/drawing/2014/main" id="{87F04939-C307-D466-AA54-AFD0FDB62A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3496" y="3828951"/>
            <a:ext cx="914400" cy="914400"/>
          </a:xfrm>
          <a:prstGeom prst="rect">
            <a:avLst/>
          </a:prstGeom>
        </p:spPr>
      </p:pic>
      <p:pic>
        <p:nvPicPr>
          <p:cNvPr id="5" name="Elemento grafico 4" descr="Immagine contorno">
            <a:extLst>
              <a:ext uri="{FF2B5EF4-FFF2-40B4-BE49-F238E27FC236}">
                <a16:creationId xmlns:a16="http://schemas.microsoft.com/office/drawing/2014/main" id="{96648108-09B3-3C62-6D87-15CC649114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5896" y="3981351"/>
            <a:ext cx="914400" cy="914400"/>
          </a:xfrm>
          <a:prstGeom prst="rect">
            <a:avLst/>
          </a:prstGeom>
        </p:spPr>
      </p:pic>
      <p:pic>
        <p:nvPicPr>
          <p:cNvPr id="6" name="Elemento grafico 5" descr="Immagine contorno">
            <a:extLst>
              <a:ext uri="{FF2B5EF4-FFF2-40B4-BE49-F238E27FC236}">
                <a16:creationId xmlns:a16="http://schemas.microsoft.com/office/drawing/2014/main" id="{3A9D293A-D583-FA2C-978F-87A3E33711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8296" y="4133751"/>
            <a:ext cx="914400" cy="914400"/>
          </a:xfrm>
          <a:prstGeom prst="rect">
            <a:avLst/>
          </a:prstGeom>
        </p:spPr>
      </p:pic>
      <p:pic>
        <p:nvPicPr>
          <p:cNvPr id="7" name="Elemento grafico 6" descr="Immagine contorno">
            <a:extLst>
              <a:ext uri="{FF2B5EF4-FFF2-40B4-BE49-F238E27FC236}">
                <a16:creationId xmlns:a16="http://schemas.microsoft.com/office/drawing/2014/main" id="{7AFB4F13-7AC4-75FD-7C6B-DD1B503FA3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0696" y="4286151"/>
            <a:ext cx="914400" cy="914400"/>
          </a:xfrm>
          <a:prstGeom prst="rect">
            <a:avLst/>
          </a:prstGeom>
        </p:spPr>
      </p:pic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D3C36963-E0A2-9BEA-43AF-1D61D079A800}"/>
              </a:ext>
            </a:extLst>
          </p:cNvPr>
          <p:cNvCxnSpPr/>
          <p:nvPr/>
        </p:nvCxnSpPr>
        <p:spPr>
          <a:xfrm>
            <a:off x="2244980" y="4376241"/>
            <a:ext cx="111104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77EAF05-3FA7-FACC-FCFE-3DE6DF38F776}"/>
              </a:ext>
            </a:extLst>
          </p:cNvPr>
          <p:cNvSpPr txBox="1"/>
          <p:nvPr/>
        </p:nvSpPr>
        <p:spPr>
          <a:xfrm>
            <a:off x="1820907" y="3585029"/>
            <a:ext cx="1959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solidFill>
                  <a:schemeClr val="accent6">
                    <a:lumMod val="40000"/>
                    <a:lumOff val="6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</a:t>
            </a:r>
          </a:p>
          <a:p>
            <a:pPr algn="ctr"/>
            <a:r>
              <a:rPr lang="it-IT" dirty="0">
                <a:solidFill>
                  <a:schemeClr val="accent6">
                    <a:lumMod val="40000"/>
                    <a:lumOff val="6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AUGMENTATION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0BB31C5-E2E9-C084-7A9A-D05B95006877}"/>
              </a:ext>
            </a:extLst>
          </p:cNvPr>
          <p:cNvSpPr txBox="1"/>
          <p:nvPr/>
        </p:nvSpPr>
        <p:spPr>
          <a:xfrm>
            <a:off x="1259633" y="1548882"/>
            <a:ext cx="10049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1"/>
                </a:solidFill>
              </a:rPr>
              <a:t>Data augmentation</a:t>
            </a:r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techniques could be exploited to complement and complete the data manifold.</a:t>
            </a:r>
          </a:p>
          <a:p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The augmented dataset is fed to the DL architecture for training. </a:t>
            </a:r>
          </a:p>
        </p:txBody>
      </p:sp>
    </p:spTree>
    <p:extLst>
      <p:ext uri="{BB962C8B-B14F-4D97-AF65-F5344CB8AC3E}">
        <p14:creationId xmlns:p14="http://schemas.microsoft.com/office/powerpoint/2010/main" val="435635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4D0DAB9-1DE5-FBC8-0F13-C7B869A809C2}"/>
              </a:ext>
            </a:extLst>
          </p:cNvPr>
          <p:cNvSpPr/>
          <p:nvPr/>
        </p:nvSpPr>
        <p:spPr>
          <a:xfrm>
            <a:off x="0" y="6322142"/>
            <a:ext cx="12192000" cy="535858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2">
                  <a:lumMod val="50000"/>
                </a:schemeClr>
              </a:gs>
              <a:gs pos="83000">
                <a:schemeClr val="accent2">
                  <a:lumMod val="50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CE406A0-AB4A-E1F9-9AF9-712071B4BAC3}"/>
              </a:ext>
            </a:extLst>
          </p:cNvPr>
          <p:cNvSpPr txBox="1"/>
          <p:nvPr/>
        </p:nvSpPr>
        <p:spPr>
          <a:xfrm>
            <a:off x="393290" y="6681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Oswald SemiBold" panose="00000700000000000000" pitchFamily="2" charset="0"/>
                <a:cs typeface="Poppins" panose="00000500000000000000" pitchFamily="2" charset="0"/>
              </a:rPr>
              <a:t>INTRODUCTION</a:t>
            </a:r>
            <a:endParaRPr lang="it-IT" sz="1400" dirty="0">
              <a:solidFill>
                <a:schemeClr val="accent3">
                  <a:lumMod val="60000"/>
                  <a:lumOff val="40000"/>
                </a:schemeClr>
              </a:solidFill>
              <a:latin typeface="Oswald SemiBold" panose="00000700000000000000" pitchFamily="2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7D07593-1D81-7520-434A-9C8B3D360E28}"/>
              </a:ext>
            </a:extLst>
          </p:cNvPr>
          <p:cNvSpPr txBox="1"/>
          <p:nvPr/>
        </p:nvSpPr>
        <p:spPr>
          <a:xfrm>
            <a:off x="624349" y="894568"/>
            <a:ext cx="51619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Data augmentation</a:t>
            </a:r>
            <a:endParaRPr lang="en-GB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0BB31C5-E2E9-C084-7A9A-D05B95006877}"/>
              </a:ext>
            </a:extLst>
          </p:cNvPr>
          <p:cNvSpPr txBox="1"/>
          <p:nvPr/>
        </p:nvSpPr>
        <p:spPr>
          <a:xfrm>
            <a:off x="1259634" y="1548882"/>
            <a:ext cx="2108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chemeClr val="accent2">
                    <a:lumMod val="20000"/>
                    <a:lumOff val="80000"/>
                  </a:schemeClr>
                </a:solidFill>
                <a:latin typeface="NimbusRomNo9L-Medi"/>
              </a:rPr>
              <a:t>Image manipulation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FA80F752-C52F-D35F-3B0B-490240FE3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95" y="2134393"/>
            <a:ext cx="3609543" cy="3609543"/>
          </a:xfrm>
          <a:prstGeom prst="rect">
            <a:avLst/>
          </a:prstGeom>
        </p:spPr>
      </p:pic>
      <p:pic>
        <p:nvPicPr>
          <p:cNvPr id="1028" name="Picture 4" descr="NumPyでの画像のData Augmentationまとめ - kumilog.net">
            <a:extLst>
              <a:ext uri="{FF2B5EF4-FFF2-40B4-BE49-F238E27FC236}">
                <a16:creationId xmlns:a16="http://schemas.microsoft.com/office/drawing/2014/main" id="{62116F4B-4BCE-DE4F-B1DE-18ABE94AB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498" y="2249495"/>
            <a:ext cx="3379338" cy="337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enerative adversarial networks: What GANs are and how they've evolved |  VentureBeat">
            <a:extLst>
              <a:ext uri="{FF2B5EF4-FFF2-40B4-BE49-F238E27FC236}">
                <a16:creationId xmlns:a16="http://schemas.microsoft.com/office/drawing/2014/main" id="{3149B458-969A-47C9-13CF-39CA04A789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8" t="27420" r="33616" b="974"/>
          <a:stretch/>
        </p:blipFill>
        <p:spPr bwMode="auto">
          <a:xfrm>
            <a:off x="8335296" y="2266652"/>
            <a:ext cx="3379338" cy="3362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E3F8BAB-90C4-DDF9-8DCF-2034A89BBCDA}"/>
              </a:ext>
            </a:extLst>
          </p:cNvPr>
          <p:cNvSpPr txBox="1"/>
          <p:nvPr/>
        </p:nvSpPr>
        <p:spPr>
          <a:xfrm>
            <a:off x="5434931" y="1564735"/>
            <a:ext cx="2108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chemeClr val="accent2">
                    <a:lumMod val="20000"/>
                    <a:lumOff val="80000"/>
                  </a:schemeClr>
                </a:solidFill>
                <a:latin typeface="NimbusRomNo9L-Medi"/>
              </a:rPr>
              <a:t>Image erasing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C93D588-2BE0-299F-42A9-AA00B033FF39}"/>
              </a:ext>
            </a:extLst>
          </p:cNvPr>
          <p:cNvSpPr txBox="1"/>
          <p:nvPr/>
        </p:nvSpPr>
        <p:spPr>
          <a:xfrm>
            <a:off x="8726015" y="1564735"/>
            <a:ext cx="2597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chemeClr val="accent2">
                    <a:lumMod val="20000"/>
                    <a:lumOff val="80000"/>
                  </a:schemeClr>
                </a:solidFill>
                <a:latin typeface="NimbusRomNo9L-Medi"/>
              </a:rPr>
              <a:t>Deep Generative models</a:t>
            </a:r>
          </a:p>
        </p:txBody>
      </p:sp>
    </p:spTree>
    <p:extLst>
      <p:ext uri="{BB962C8B-B14F-4D97-AF65-F5344CB8AC3E}">
        <p14:creationId xmlns:p14="http://schemas.microsoft.com/office/powerpoint/2010/main" val="3092992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4D0DAB9-1DE5-FBC8-0F13-C7B869A809C2}"/>
              </a:ext>
            </a:extLst>
          </p:cNvPr>
          <p:cNvSpPr/>
          <p:nvPr/>
        </p:nvSpPr>
        <p:spPr>
          <a:xfrm>
            <a:off x="0" y="6322142"/>
            <a:ext cx="12192000" cy="535858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2">
                  <a:lumMod val="50000"/>
                </a:schemeClr>
              </a:gs>
              <a:gs pos="83000">
                <a:schemeClr val="accent2">
                  <a:lumMod val="50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CE406A0-AB4A-E1F9-9AF9-712071B4BAC3}"/>
              </a:ext>
            </a:extLst>
          </p:cNvPr>
          <p:cNvSpPr txBox="1"/>
          <p:nvPr/>
        </p:nvSpPr>
        <p:spPr>
          <a:xfrm>
            <a:off x="393290" y="6681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Oswald SemiBold" panose="00000700000000000000" pitchFamily="2" charset="0"/>
                <a:cs typeface="Poppins" panose="00000500000000000000" pitchFamily="2" charset="0"/>
              </a:rPr>
              <a:t>INTRODUCTION</a:t>
            </a:r>
            <a:endParaRPr lang="it-IT" sz="1400" dirty="0">
              <a:solidFill>
                <a:schemeClr val="accent3">
                  <a:lumMod val="60000"/>
                  <a:lumOff val="40000"/>
                </a:schemeClr>
              </a:solidFill>
              <a:latin typeface="Oswald SemiBold" panose="00000700000000000000" pitchFamily="2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7D07593-1D81-7520-434A-9C8B3D360E28}"/>
              </a:ext>
            </a:extLst>
          </p:cNvPr>
          <p:cNvSpPr txBox="1"/>
          <p:nvPr/>
        </p:nvSpPr>
        <p:spPr>
          <a:xfrm>
            <a:off x="624349" y="894568"/>
            <a:ext cx="67188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Generative Adversarial Networks (GAN)</a:t>
            </a:r>
            <a:endParaRPr lang="en-GB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2050" name="Picture 2" descr="PDF] Generative Adversarial Networks: A Survey and Taxonomy | Semantic  Scholar">
            <a:extLst>
              <a:ext uri="{FF2B5EF4-FFF2-40B4-BE49-F238E27FC236}">
                <a16:creationId xmlns:a16="http://schemas.microsoft.com/office/drawing/2014/main" id="{735ABE64-2B58-114F-ACE7-AF492DD9F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610" y="1674677"/>
            <a:ext cx="9376780" cy="440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0568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4D0DAB9-1DE5-FBC8-0F13-C7B869A809C2}"/>
              </a:ext>
            </a:extLst>
          </p:cNvPr>
          <p:cNvSpPr/>
          <p:nvPr/>
        </p:nvSpPr>
        <p:spPr>
          <a:xfrm>
            <a:off x="0" y="6322142"/>
            <a:ext cx="12192000" cy="535858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2">
                  <a:lumMod val="50000"/>
                </a:schemeClr>
              </a:gs>
              <a:gs pos="83000">
                <a:schemeClr val="accent2">
                  <a:lumMod val="50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CE406A0-AB4A-E1F9-9AF9-712071B4BAC3}"/>
              </a:ext>
            </a:extLst>
          </p:cNvPr>
          <p:cNvSpPr txBox="1"/>
          <p:nvPr/>
        </p:nvSpPr>
        <p:spPr>
          <a:xfrm>
            <a:off x="393290" y="6681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Oswald SemiBold" panose="00000700000000000000" pitchFamily="2" charset="0"/>
                <a:cs typeface="Poppins" panose="00000500000000000000" pitchFamily="2" charset="0"/>
              </a:rPr>
              <a:t>INTRODUCTION</a:t>
            </a:r>
            <a:endParaRPr lang="it-IT" sz="1400" dirty="0">
              <a:solidFill>
                <a:schemeClr val="accent3">
                  <a:lumMod val="60000"/>
                  <a:lumOff val="40000"/>
                </a:schemeClr>
              </a:solidFill>
              <a:latin typeface="Oswald SemiBold" panose="00000700000000000000" pitchFamily="2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7D07593-1D81-7520-434A-9C8B3D360E28}"/>
              </a:ext>
            </a:extLst>
          </p:cNvPr>
          <p:cNvSpPr txBox="1"/>
          <p:nvPr/>
        </p:nvSpPr>
        <p:spPr>
          <a:xfrm>
            <a:off x="624349" y="894568"/>
            <a:ext cx="67188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Image-to-Image Translation</a:t>
            </a:r>
            <a:endParaRPr lang="en-GB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" name="Immagine 2" descr="Horse to Zebra">
            <a:extLst>
              <a:ext uri="{FF2B5EF4-FFF2-40B4-BE49-F238E27FC236}">
                <a16:creationId xmlns:a16="http://schemas.microsoft.com/office/drawing/2014/main" id="{4FF13143-F169-9F36-C327-25FC67AB5C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192" y="4185270"/>
            <a:ext cx="4267200" cy="121920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0E35409-D53C-85A4-B358-3B964C84DBA7}"/>
              </a:ext>
            </a:extLst>
          </p:cNvPr>
          <p:cNvSpPr txBox="1"/>
          <p:nvPr/>
        </p:nvSpPr>
        <p:spPr>
          <a:xfrm>
            <a:off x="727788" y="1604865"/>
            <a:ext cx="106648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Aims to transfer images from a source domain to a target one while preserving the content representations.</a:t>
            </a:r>
            <a:endParaRPr lang="en-GB" dirty="0">
              <a:solidFill>
                <a:schemeClr val="accent2">
                  <a:lumMod val="20000"/>
                  <a:lumOff val="8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It can be performed exploiting GANs with the input being an image instead of random noise.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A743A41-A3E5-20CA-DD29-FFDAF9A54960}"/>
              </a:ext>
            </a:extLst>
          </p:cNvPr>
          <p:cNvSpPr txBox="1"/>
          <p:nvPr/>
        </p:nvSpPr>
        <p:spPr>
          <a:xfrm>
            <a:off x="1113052" y="3476280"/>
            <a:ext cx="161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Random noise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EA5F4526-8FD6-687A-8B85-D18D12296DB5}"/>
              </a:ext>
            </a:extLst>
          </p:cNvPr>
          <p:cNvSpPr/>
          <p:nvPr/>
        </p:nvSpPr>
        <p:spPr>
          <a:xfrm>
            <a:off x="1113052" y="4386820"/>
            <a:ext cx="1617751" cy="8161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GAN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818CCBC-5AAA-0683-26A3-F214CA7E666F}"/>
              </a:ext>
            </a:extLst>
          </p:cNvPr>
          <p:cNvSpPr txBox="1"/>
          <p:nvPr/>
        </p:nvSpPr>
        <p:spPr>
          <a:xfrm>
            <a:off x="966729" y="5752346"/>
            <a:ext cx="1910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Generated image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89AC6F95-E972-AB6B-C378-32778AFE15D6}"/>
              </a:ext>
            </a:extLst>
          </p:cNvPr>
          <p:cNvCxnSpPr/>
          <p:nvPr/>
        </p:nvCxnSpPr>
        <p:spPr>
          <a:xfrm>
            <a:off x="1902863" y="3769657"/>
            <a:ext cx="0" cy="61716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66B87AFB-E3A1-454C-6B71-BA5DD447E2E8}"/>
              </a:ext>
            </a:extLst>
          </p:cNvPr>
          <p:cNvCxnSpPr/>
          <p:nvPr/>
        </p:nvCxnSpPr>
        <p:spPr>
          <a:xfrm>
            <a:off x="1902863" y="5210307"/>
            <a:ext cx="0" cy="61716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8A67005-B35B-1BFF-57F5-FF802DDB2C34}"/>
              </a:ext>
            </a:extLst>
          </p:cNvPr>
          <p:cNvSpPr txBox="1"/>
          <p:nvPr/>
        </p:nvSpPr>
        <p:spPr>
          <a:xfrm>
            <a:off x="4036044" y="3421084"/>
            <a:ext cx="2590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Image of source domain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FC328F54-31B6-409B-43B1-0446AFE17F57}"/>
              </a:ext>
            </a:extLst>
          </p:cNvPr>
          <p:cNvSpPr/>
          <p:nvPr/>
        </p:nvSpPr>
        <p:spPr>
          <a:xfrm>
            <a:off x="4522237" y="4400984"/>
            <a:ext cx="1617751" cy="8161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GAN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AFF43EC-91E0-E6C8-9BD4-100C5B5D16B5}"/>
              </a:ext>
            </a:extLst>
          </p:cNvPr>
          <p:cNvSpPr txBox="1"/>
          <p:nvPr/>
        </p:nvSpPr>
        <p:spPr>
          <a:xfrm>
            <a:off x="4064130" y="5803183"/>
            <a:ext cx="2533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Image of target domain</a:t>
            </a:r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E7A6AFAF-4A2C-21C0-E976-1BE887A5223D}"/>
              </a:ext>
            </a:extLst>
          </p:cNvPr>
          <p:cNvCxnSpPr/>
          <p:nvPr/>
        </p:nvCxnSpPr>
        <p:spPr>
          <a:xfrm>
            <a:off x="5312048" y="3783821"/>
            <a:ext cx="0" cy="61716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9B9D91EC-A936-C4D6-BBCF-FEA59A77D776}"/>
              </a:ext>
            </a:extLst>
          </p:cNvPr>
          <p:cNvCxnSpPr/>
          <p:nvPr/>
        </p:nvCxnSpPr>
        <p:spPr>
          <a:xfrm>
            <a:off x="5312048" y="5224471"/>
            <a:ext cx="0" cy="617163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3E0D1E4-1FA2-67E7-5419-5260482BC0C2}"/>
              </a:ext>
            </a:extLst>
          </p:cNvPr>
          <p:cNvSpPr txBox="1"/>
          <p:nvPr/>
        </p:nvSpPr>
        <p:spPr>
          <a:xfrm>
            <a:off x="764397" y="2991596"/>
            <a:ext cx="2351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TRADITIONAL GAN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F46637A-7AF6-3B22-B480-33B55BDBD0D7}"/>
              </a:ext>
            </a:extLst>
          </p:cNvPr>
          <p:cNvSpPr txBox="1"/>
          <p:nvPr/>
        </p:nvSpPr>
        <p:spPr>
          <a:xfrm>
            <a:off x="3356320" y="2824561"/>
            <a:ext cx="3911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GAN-BASED</a:t>
            </a:r>
          </a:p>
          <a:p>
            <a:pPr algn="ctr"/>
            <a:r>
              <a:rPr lang="en-GB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IMAGE-TO-IMAGE TRANSLATION</a:t>
            </a:r>
          </a:p>
        </p:txBody>
      </p:sp>
    </p:spTree>
    <p:extLst>
      <p:ext uri="{BB962C8B-B14F-4D97-AF65-F5344CB8AC3E}">
        <p14:creationId xmlns:p14="http://schemas.microsoft.com/office/powerpoint/2010/main" val="3542264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64D0DAB9-1DE5-FBC8-0F13-C7B869A809C2}"/>
              </a:ext>
            </a:extLst>
          </p:cNvPr>
          <p:cNvSpPr/>
          <p:nvPr/>
        </p:nvSpPr>
        <p:spPr>
          <a:xfrm>
            <a:off x="0" y="6322142"/>
            <a:ext cx="12192000" cy="535858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accent2">
                  <a:lumMod val="50000"/>
                </a:schemeClr>
              </a:gs>
              <a:gs pos="83000">
                <a:schemeClr val="accent2">
                  <a:lumMod val="50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CE406A0-AB4A-E1F9-9AF9-712071B4BAC3}"/>
              </a:ext>
            </a:extLst>
          </p:cNvPr>
          <p:cNvSpPr txBox="1"/>
          <p:nvPr/>
        </p:nvSpPr>
        <p:spPr>
          <a:xfrm>
            <a:off x="393290" y="6681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Oswald SemiBold" panose="00000700000000000000" pitchFamily="2" charset="0"/>
                <a:cs typeface="Poppins" panose="00000500000000000000" pitchFamily="2" charset="0"/>
              </a:rPr>
              <a:t>INTRODUCTION</a:t>
            </a:r>
            <a:endParaRPr lang="it-IT" sz="1400" dirty="0">
              <a:solidFill>
                <a:schemeClr val="accent3">
                  <a:lumMod val="60000"/>
                  <a:lumOff val="40000"/>
                </a:schemeClr>
              </a:solidFill>
              <a:latin typeface="Oswald SemiBold" panose="00000700000000000000" pitchFamily="2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7D07593-1D81-7520-434A-9C8B3D360E28}"/>
              </a:ext>
            </a:extLst>
          </p:cNvPr>
          <p:cNvSpPr txBox="1"/>
          <p:nvPr/>
        </p:nvSpPr>
        <p:spPr>
          <a:xfrm>
            <a:off x="624349" y="894568"/>
            <a:ext cx="67188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Image-to-Image Translation</a:t>
            </a:r>
            <a:endParaRPr lang="en-GB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0E35409-D53C-85A4-B358-3B964C84DBA7}"/>
              </a:ext>
            </a:extLst>
          </p:cNvPr>
          <p:cNvSpPr txBox="1"/>
          <p:nvPr/>
        </p:nvSpPr>
        <p:spPr>
          <a:xfrm>
            <a:off x="727788" y="1604865"/>
            <a:ext cx="106648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Aims to transfer images from a source domain to a target one while preserving the content representations.</a:t>
            </a:r>
            <a:endParaRPr lang="en-GB" dirty="0">
              <a:solidFill>
                <a:schemeClr val="accent2">
                  <a:lumMod val="20000"/>
                  <a:lumOff val="8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GB" dirty="0">
                <a:solidFill>
                  <a:schemeClr val="accent2">
                    <a:lumMod val="20000"/>
                    <a:lumOff val="8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It can be performed exploiting GANs with the input being an image instead of random noise.</a:t>
            </a:r>
          </a:p>
        </p:txBody>
      </p:sp>
    </p:spTree>
    <p:extLst>
      <p:ext uri="{BB962C8B-B14F-4D97-AF65-F5344CB8AC3E}">
        <p14:creationId xmlns:p14="http://schemas.microsoft.com/office/powerpoint/2010/main" val="2759233396"/>
      </p:ext>
    </p:extLst>
  </p:cSld>
  <p:clrMapOvr>
    <a:masterClrMapping/>
  </p:clrMapOvr>
</p:sld>
</file>

<file path=ppt/theme/theme1.xml><?xml version="1.0" encoding="utf-8"?>
<a:theme xmlns:a="http://schemas.openxmlformats.org/drawingml/2006/main" name="LevelVTI">
  <a:themeElements>
    <a:clrScheme name="AnalogousFromRegularSeedLeftStep">
      <a:dk1>
        <a:srgbClr val="000000"/>
      </a:dk1>
      <a:lt1>
        <a:srgbClr val="FFFFFF"/>
      </a:lt1>
      <a:dk2>
        <a:srgbClr val="1E3532"/>
      </a:dk2>
      <a:lt2>
        <a:srgbClr val="E8E4E2"/>
      </a:lt2>
      <a:accent1>
        <a:srgbClr val="23ADDE"/>
      </a:accent1>
      <a:accent2>
        <a:srgbClr val="14B59C"/>
      </a:accent2>
      <a:accent3>
        <a:srgbClr val="20B761"/>
      </a:accent3>
      <a:accent4>
        <a:srgbClr val="14BB16"/>
      </a:accent4>
      <a:accent5>
        <a:srgbClr val="5DB620"/>
      </a:accent5>
      <a:accent6>
        <a:srgbClr val="91AC13"/>
      </a:accent6>
      <a:hlink>
        <a:srgbClr val="BF613F"/>
      </a:hlink>
      <a:folHlink>
        <a:srgbClr val="7F7F7F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233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5" baseType="lpstr">
      <vt:lpstr>Arial</vt:lpstr>
      <vt:lpstr>NimbusRomNo9L-Medi</vt:lpstr>
      <vt:lpstr>Oswald SemiBold</vt:lpstr>
      <vt:lpstr>Poppins</vt:lpstr>
      <vt:lpstr>Seaford</vt:lpstr>
      <vt:lpstr>Wingdings</vt:lpstr>
      <vt:lpstr>LevelVTI</vt:lpstr>
      <vt:lpstr>A GENERATIVE APPROACH FOR FACIAL EXPRESSION DATA AUGMENTATION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GENERATIVE APPROACH FOR FACIAL EXPRESSION DATA AUGMENTATION</dc:title>
  <dc:creator>corrado fasana</dc:creator>
  <cp:lastModifiedBy>corrado fasana</cp:lastModifiedBy>
  <cp:revision>3</cp:revision>
  <dcterms:created xsi:type="dcterms:W3CDTF">2022-09-24T08:50:28Z</dcterms:created>
  <dcterms:modified xsi:type="dcterms:W3CDTF">2022-09-25T10:00:29Z</dcterms:modified>
</cp:coreProperties>
</file>

<file path=docProps/thumbnail.jpeg>
</file>